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315" r:id="rId2"/>
    <p:sldId id="313" r:id="rId3"/>
    <p:sldId id="295" r:id="rId4"/>
    <p:sldId id="294" r:id="rId5"/>
    <p:sldId id="30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72"/>
    <p:restoredTop sz="97030"/>
  </p:normalViewPr>
  <p:slideViewPr>
    <p:cSldViewPr snapToGrid="0" snapToObjects="1">
      <p:cViewPr varScale="1">
        <p:scale>
          <a:sx n="160" d="100"/>
          <a:sy n="160" d="100"/>
        </p:scale>
        <p:origin x="4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74C92-A752-084D-B5A1-E85EE78AEE77}" type="datetimeFigureOut">
              <a:rPr lang="en-US" smtClean="0"/>
              <a:t>7/17/20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391FCA-BA9F-9447-9000-4AAFBBE02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536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41BB55A-EEBD-4489-903E-2EF39728706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F4DC1DE-7DCB-4C85-ABE2-76931142BD30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4097" name="Rectangle 1">
            <a:extLst>
              <a:ext uri="{FF2B5EF4-FFF2-40B4-BE49-F238E27FC236}">
                <a16:creationId xmlns:a16="http://schemas.microsoft.com/office/drawing/2014/main" id="{AE9711D8-F1D1-4D50-8904-542EE45B53B9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DCC033F4-4C25-4807-835C-6BF35336572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864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B6EE775-3BFF-4E7C-AAA3-54F723B4FBE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740A574-1F61-4704-99F3-5F22EB08210C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73729" name="Rectangle 1">
            <a:extLst>
              <a:ext uri="{FF2B5EF4-FFF2-40B4-BE49-F238E27FC236}">
                <a16:creationId xmlns:a16="http://schemas.microsoft.com/office/drawing/2014/main" id="{D337667A-AF7A-4ADD-A222-6C814F5FA6B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63563" y="776288"/>
            <a:ext cx="6818312" cy="38354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0" name="Rectangle 2">
            <a:extLst>
              <a:ext uri="{FF2B5EF4-FFF2-40B4-BE49-F238E27FC236}">
                <a16:creationId xmlns:a16="http://schemas.microsoft.com/office/drawing/2014/main" id="{C18D31B2-23FD-4922-927C-E47327849C5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95161" y="4856401"/>
            <a:ext cx="6356421" cy="460139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858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23BEA-A244-444E-AAB2-ED61072D56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63529B-461A-C54E-9DC2-0B750BC565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8190AC-9E69-3447-8C69-6CDE1D4F1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670FC-1252-B446-84AD-FC641D696687}" type="datetimeFigureOut">
              <a:rPr lang="en-US" smtClean="0"/>
              <a:t>7/17/20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C49988-8323-354A-B0F0-E8D1C223C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1BAF45-E079-534A-82FE-D382E6947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71D16-284F-0E47-91CD-7475DC678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557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2DB4D-9EE2-4C41-8C23-EAFF18703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273468-F94C-8D4D-8ADE-97C5A5C76B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9EF551-CF69-8342-95F8-960E9BE86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670FC-1252-B446-84AD-FC641D696687}" type="datetimeFigureOut">
              <a:rPr lang="en-US" smtClean="0"/>
              <a:t>7/17/20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0125D4-1061-1F46-AC7F-435A783D8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50309-C426-C84D-ADC7-911A7D79D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71D16-284F-0E47-91CD-7475DC678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73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39284F-2E2A-234F-A684-883B27F07D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AA6A57-31C3-464F-8FD2-90192A919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32C4EE-1887-764C-BBB1-A3DD0435F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670FC-1252-B446-84AD-FC641D696687}" type="datetimeFigureOut">
              <a:rPr lang="en-US" smtClean="0"/>
              <a:t>7/17/20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144A4-860F-B847-92FC-2459D02A7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02D531-B19D-1B4F-9760-20777BCF9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71D16-284F-0E47-91CD-7475DC678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866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8093E-E521-4B6E-9A99-B33F5B9E3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641" y="273629"/>
            <a:ext cx="10968960" cy="11434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D58664-B28D-44F6-B404-C153E039156F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608641" y="6247376"/>
            <a:ext cx="2837760" cy="47093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E4AE16-B67A-4624-B187-9A220767787A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170240" y="6247376"/>
            <a:ext cx="3863040" cy="47093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1422D4-8A27-40BF-B5B4-2B1055CEF516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741761" y="6247376"/>
            <a:ext cx="2837760" cy="470930"/>
          </a:xfrm>
        </p:spPr>
        <p:txBody>
          <a:bodyPr/>
          <a:lstStyle>
            <a:lvl1pPr>
              <a:defRPr/>
            </a:lvl1pPr>
          </a:lstStyle>
          <a:p>
            <a:fld id="{DFA109C9-EC90-4453-9A38-1782A5BE30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7066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57D27-0B2F-134A-B563-3B2F35EE5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56284-317F-5E45-A159-42C17B79C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3C2AF0-2EC1-3347-8FF9-125EC2F19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670FC-1252-B446-84AD-FC641D696687}" type="datetimeFigureOut">
              <a:rPr lang="en-US" smtClean="0"/>
              <a:t>7/17/20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CA806-A3FB-FC41-A4BE-137744E6D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F44B75-6F17-B744-97A2-9C983AC1F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71D16-284F-0E47-91CD-7475DC678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5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35417-FFFB-D847-90FF-83AA69FB2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1F0515-BAFB-E64F-A2CA-217A111FC7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D67372-66AE-F543-8919-8F808C7F5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670FC-1252-B446-84AD-FC641D696687}" type="datetimeFigureOut">
              <a:rPr lang="en-US" smtClean="0"/>
              <a:t>7/17/20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7EB452-E847-7044-BA1D-D1E77A0AD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E99A4-0179-E340-9FFA-87057267D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71D16-284F-0E47-91CD-7475DC678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32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AADEC-6C58-4241-98A6-5336BB0AA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0146F-ACB0-4549-AC5A-3501150581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3A11DE-80A9-504D-BA1D-320720255D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0E8987-8439-BD4A-8679-295E3DF27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670FC-1252-B446-84AD-FC641D696687}" type="datetimeFigureOut">
              <a:rPr lang="en-US" smtClean="0"/>
              <a:t>7/17/20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FD493A-74AE-964A-9AD5-51D571D4A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248862-73EA-E14F-8B02-E5A0C5271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71D16-284F-0E47-91CD-7475DC678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593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57CEF-8D7D-4D47-95E5-B0F09ED37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F1B1C9-1F23-7B41-9EEC-C8A80AB933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83A0F3-C4FA-B14E-9D9E-62DB01EA97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2947D1-EC3C-E849-8B93-9C4819756B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67176F-FF6F-8C4D-86B4-5BB6877562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30281D-E065-6E47-AE46-9FFBB8CA7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670FC-1252-B446-84AD-FC641D696687}" type="datetimeFigureOut">
              <a:rPr lang="en-US" smtClean="0"/>
              <a:t>7/17/20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81B7BD-A2FD-A344-91C5-6CB40F3C3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A88101-C055-3440-8183-966891799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71D16-284F-0E47-91CD-7475DC678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832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73568-DBB6-BE48-8947-1748673A3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7EF170-2E45-024C-BF6D-23DCD7567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670FC-1252-B446-84AD-FC641D696687}" type="datetimeFigureOut">
              <a:rPr lang="en-US" smtClean="0"/>
              <a:t>7/17/20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B89BE5-B7D9-5C45-B44E-1D9D51C89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1D5573-5392-5F4C-AB7D-E93B9344A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71D16-284F-0E47-91CD-7475DC678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463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DFC3AE-1FFE-0141-8E4E-AF1369E44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670FC-1252-B446-84AD-FC641D696687}" type="datetimeFigureOut">
              <a:rPr lang="en-US" smtClean="0"/>
              <a:t>7/17/20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D92C83-3BDE-F84B-92A9-EE6A45B66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9C85D2-FCC4-1041-BC12-DC0CC393B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71D16-284F-0E47-91CD-7475DC678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420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C6462-AB76-4440-A0BC-6CCF1B982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09514-3550-2441-9326-EFDB9CB0D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C8EBEB-BA5D-E04C-B71A-91F2333F9B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ABC34E-B960-8245-9E95-2948DE590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670FC-1252-B446-84AD-FC641D696687}" type="datetimeFigureOut">
              <a:rPr lang="en-US" smtClean="0"/>
              <a:t>7/17/20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6EA5E1-86F9-3A4A-A62D-95E0749D1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1CC644-50EF-774A-BFAE-6B3E4FAED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71D16-284F-0E47-91CD-7475DC678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622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EECC8-E91C-B74C-A2C3-FA51BE921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54A5BA-1E98-5D40-863E-1C5CE2ACA6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EB9286-24D5-C34B-A670-FC832D7FF3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CD5DBA-A695-C744-81DF-CC956825A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670FC-1252-B446-84AD-FC641D696687}" type="datetimeFigureOut">
              <a:rPr lang="en-US" smtClean="0"/>
              <a:t>7/17/20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185FBD-7849-1546-9A8A-BF8E283F9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65EE6D-126E-7349-A6D0-BE33721F7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71D16-284F-0E47-91CD-7475DC678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111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4D5007-C575-DF43-B592-B5A038290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18DFBB-7D60-544D-8377-F4001279A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5E740-8265-BD4B-BC14-0A5DF14C80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670FC-1252-B446-84AD-FC641D696687}" type="datetimeFigureOut">
              <a:rPr lang="en-US" smtClean="0"/>
              <a:t>7/17/20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9FC45-45F2-B345-BD6B-82681E74A0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665CF-E19F-2546-8104-146D6C935A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71D16-284F-0E47-91CD-7475DC678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8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mailto:bob@idealinnovations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bob@idealinnovations.com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mailto:bob@idealinnovations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bob@idealinnovations.com" TargetMode="Externa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mailto:bob@idealinnovations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hyperlink" Target="http://www.kairos2.com/" TargetMode="Externa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B7F55A5C-5CBD-1045-9C50-38C2C6F05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4651" y="175417"/>
            <a:ext cx="1166087" cy="372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AF56F6-F07D-5A4B-ADB8-D83EC5B45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747" y="91764"/>
            <a:ext cx="1213425" cy="444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7819D32-54E2-F845-AF64-E43EBECEE2F4}"/>
              </a:ext>
            </a:extLst>
          </p:cNvPr>
          <p:cNvSpPr txBox="1"/>
          <p:nvPr/>
        </p:nvSpPr>
        <p:spPr>
          <a:xfrm>
            <a:off x="2882172" y="86092"/>
            <a:ext cx="5980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en-US" sz="2400" b="1" dirty="0">
                <a:solidFill>
                  <a:srgbClr val="000099"/>
                </a:solidFill>
              </a:rPr>
              <a:t>Personal Warning Temperature (PWT) System</a:t>
            </a:r>
          </a:p>
        </p:txBody>
      </p:sp>
      <p:pic>
        <p:nvPicPr>
          <p:cNvPr id="3" name="Picture 2" descr="A picture containing knife&#10;&#10;Description automatically generated">
            <a:extLst>
              <a:ext uri="{FF2B5EF4-FFF2-40B4-BE49-F238E27FC236}">
                <a16:creationId xmlns:a16="http://schemas.microsoft.com/office/drawing/2014/main" id="{5F857B5C-0B79-F542-BE4A-FAF26EA7BB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897" y="1479574"/>
            <a:ext cx="4807381" cy="817255"/>
          </a:xfrm>
          <a:prstGeom prst="rect">
            <a:avLst/>
          </a:prstGeom>
        </p:spPr>
      </p:pic>
      <p:pic>
        <p:nvPicPr>
          <p:cNvPr id="11" name="Picture 10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2DB6F875-6B9B-A048-9DF7-D52C21B45C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194" y="923371"/>
            <a:ext cx="3087663" cy="19297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DC80D4-2AD3-F948-AE6B-2E4EED07C5B6}"/>
              </a:ext>
            </a:extLst>
          </p:cNvPr>
          <p:cNvSpPr txBox="1"/>
          <p:nvPr/>
        </p:nvSpPr>
        <p:spPr>
          <a:xfrm>
            <a:off x="681013" y="4268469"/>
            <a:ext cx="4402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After 5 Days</a:t>
            </a:r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344B98E7-D790-804A-BEED-7FDC7BFD60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177" y="3110192"/>
            <a:ext cx="4642125" cy="29013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EE31753-A280-B54A-A77D-530A3E04FF7B}"/>
              </a:ext>
            </a:extLst>
          </p:cNvPr>
          <p:cNvSpPr txBox="1"/>
          <p:nvPr/>
        </p:nvSpPr>
        <p:spPr>
          <a:xfrm>
            <a:off x="681013" y="2352498"/>
            <a:ext cx="4402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 Times a Day</a:t>
            </a:r>
          </a:p>
        </p:txBody>
      </p:sp>
      <p:sp>
        <p:nvSpPr>
          <p:cNvPr id="2" name="Right Arrow 1">
            <a:extLst>
              <a:ext uri="{FF2B5EF4-FFF2-40B4-BE49-F238E27FC236}">
                <a16:creationId xmlns:a16="http://schemas.microsoft.com/office/drawing/2014/main" id="{9DB9EB70-80AD-FE40-AE29-787DD54F916B}"/>
              </a:ext>
            </a:extLst>
          </p:cNvPr>
          <p:cNvSpPr/>
          <p:nvPr/>
        </p:nvSpPr>
        <p:spPr>
          <a:xfrm>
            <a:off x="3440784" y="4218423"/>
            <a:ext cx="1932494" cy="6848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19AF6C-ABF8-C44D-9AED-BD5DCE0CCFEA}"/>
              </a:ext>
            </a:extLst>
          </p:cNvPr>
          <p:cNvSpPr txBox="1"/>
          <p:nvPr/>
        </p:nvSpPr>
        <p:spPr>
          <a:xfrm>
            <a:off x="8780117" y="3546855"/>
            <a:ext cx="1257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Personal Warning Temperature</a:t>
            </a:r>
            <a:endParaRPr lang="en-US" sz="1200" b="1" i="1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1714B32-C0D0-1442-A292-C8EE80523F62}"/>
              </a:ext>
            </a:extLst>
          </p:cNvPr>
          <p:cNvCxnSpPr>
            <a:cxnSpLocks/>
          </p:cNvCxnSpPr>
          <p:nvPr/>
        </p:nvCxnSpPr>
        <p:spPr>
          <a:xfrm flipH="1">
            <a:off x="8070575" y="4158530"/>
            <a:ext cx="890545" cy="5009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D34DA59-34E8-DD4A-9052-46B73A3A1CD4}"/>
              </a:ext>
            </a:extLst>
          </p:cNvPr>
          <p:cNvSpPr txBox="1"/>
          <p:nvPr/>
        </p:nvSpPr>
        <p:spPr>
          <a:xfrm>
            <a:off x="4727235" y="6604084"/>
            <a:ext cx="19864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Secure Planet/I-3 Patents Pending </a:t>
            </a:r>
          </a:p>
        </p:txBody>
      </p:sp>
      <p:sp>
        <p:nvSpPr>
          <p:cNvPr id="18" name="Text Box 3">
            <a:extLst>
              <a:ext uri="{FF2B5EF4-FFF2-40B4-BE49-F238E27FC236}">
                <a16:creationId xmlns:a16="http://schemas.microsoft.com/office/drawing/2014/main" id="{A5D30734-086E-254F-AA30-BD2E5E904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8900" y="6018551"/>
            <a:ext cx="3111500" cy="803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9224" rIns="90000" bIns="45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algn="ctr"/>
            <a:r>
              <a:rPr lang="en-US" altLang="en-US" sz="1000" b="1" dirty="0"/>
              <a:t>Doug Dyer, PhD</a:t>
            </a:r>
          </a:p>
          <a:p>
            <a:pPr algn="ctr"/>
            <a:r>
              <a:rPr lang="en-US" altLang="en-US" sz="1000" dirty="0"/>
              <a:t>Chief Scientist</a:t>
            </a:r>
          </a:p>
          <a:p>
            <a:pPr algn="ctr"/>
            <a:r>
              <a:rPr lang="en-US" altLang="en-US" sz="1000" dirty="0">
                <a:hlinkClick r:id="" action="ppaction://noaction"/>
              </a:rPr>
              <a:t>doug.dyer@secureplanet.com</a:t>
            </a:r>
          </a:p>
          <a:p>
            <a:pPr algn="ctr"/>
            <a:r>
              <a:rPr lang="en-US" altLang="en-US" sz="1000" dirty="0">
                <a:hlinkClick r:id="" action="ppaction://noaction"/>
              </a:rPr>
              <a:t>(703) 964-7452</a:t>
            </a:r>
          </a:p>
        </p:txBody>
      </p:sp>
      <p:sp>
        <p:nvSpPr>
          <p:cNvPr id="19" name="Text Box 4">
            <a:extLst>
              <a:ext uri="{FF2B5EF4-FFF2-40B4-BE49-F238E27FC236}">
                <a16:creationId xmlns:a16="http://schemas.microsoft.com/office/drawing/2014/main" id="{589B6811-BCE7-6A43-981F-22F3906DB8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9469" y="6050957"/>
            <a:ext cx="1828274" cy="738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9224" rIns="90000" bIns="45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algn="ctr"/>
            <a:r>
              <a:rPr lang="en-US" altLang="en-US" sz="1000" b="1" dirty="0"/>
              <a:t>Bob Kocher</a:t>
            </a:r>
          </a:p>
          <a:p>
            <a:pPr algn="ctr"/>
            <a:r>
              <a:rPr lang="en-US" altLang="en-US" sz="1000" dirty="0"/>
              <a:t>CEO, I-3/ Secure Planet</a:t>
            </a:r>
          </a:p>
          <a:p>
            <a:pPr algn="ctr"/>
            <a:r>
              <a:rPr lang="en-US" altLang="en-US" sz="1000" dirty="0">
                <a:hlinkClick r:id="rId7"/>
              </a:rPr>
              <a:t>bob@idealinnovations.com</a:t>
            </a:r>
            <a:endParaRPr lang="en-US" altLang="en-US" sz="1000" dirty="0"/>
          </a:p>
          <a:p>
            <a:pPr algn="ctr"/>
            <a:r>
              <a:rPr lang="en-US" altLang="en-US" sz="1000" dirty="0"/>
              <a:t>(703) 969-5765</a:t>
            </a:r>
          </a:p>
          <a:p>
            <a:pPr algn="ctr"/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04017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>
            <a:extLst>
              <a:ext uri="{FF2B5EF4-FFF2-40B4-BE49-F238E27FC236}">
                <a16:creationId xmlns:a16="http://schemas.microsoft.com/office/drawing/2014/main" id="{8880D501-1CE3-48BC-BA48-AF1ECC859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974" y="1146812"/>
            <a:ext cx="7381440" cy="553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2366C3-39A9-4E88-84C3-09EA6C68ED57}"/>
              </a:ext>
            </a:extLst>
          </p:cNvPr>
          <p:cNvSpPr txBox="1"/>
          <p:nvPr/>
        </p:nvSpPr>
        <p:spPr>
          <a:xfrm>
            <a:off x="3013621" y="174389"/>
            <a:ext cx="5775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 “Know Your Personal Warning Temperature”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B450EF-84EE-4724-82FA-F8421CB3486C}"/>
              </a:ext>
            </a:extLst>
          </p:cNvPr>
          <p:cNvSpPr txBox="1"/>
          <p:nvPr/>
        </p:nvSpPr>
        <p:spPr>
          <a:xfrm>
            <a:off x="3156801" y="706766"/>
            <a:ext cx="5489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typical User that has been in the program over 40 days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ED6C5E-78B2-DD4A-9FC3-D9882530CFCA}"/>
              </a:ext>
            </a:extLst>
          </p:cNvPr>
          <p:cNvSpPr txBox="1"/>
          <p:nvPr/>
        </p:nvSpPr>
        <p:spPr>
          <a:xfrm>
            <a:off x="582322" y="1488221"/>
            <a:ext cx="1257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Personalized Warning </a:t>
            </a:r>
          </a:p>
          <a:p>
            <a:pPr algn="ctr"/>
            <a:r>
              <a:rPr lang="en-US" sz="1200" dirty="0"/>
              <a:t>Temperature</a:t>
            </a:r>
          </a:p>
          <a:p>
            <a:pPr algn="ctr"/>
            <a:r>
              <a:rPr lang="en-US" sz="1200" b="1" i="1" dirty="0">
                <a:solidFill>
                  <a:srgbClr val="FF0000"/>
                </a:solidFill>
              </a:rPr>
              <a:t>98.8F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141C464-95A2-994E-ABEC-FC2E78079991}"/>
              </a:ext>
            </a:extLst>
          </p:cNvPr>
          <p:cNvCxnSpPr>
            <a:cxnSpLocks/>
          </p:cNvCxnSpPr>
          <p:nvPr/>
        </p:nvCxnSpPr>
        <p:spPr>
          <a:xfrm>
            <a:off x="1692041" y="1953926"/>
            <a:ext cx="2524078" cy="14422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>
            <a:extLst>
              <a:ext uri="{FF2B5EF4-FFF2-40B4-BE49-F238E27FC236}">
                <a16:creationId xmlns:a16="http://schemas.microsoft.com/office/drawing/2014/main" id="{2584BB07-7FE6-464B-810F-3CC9EBD23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4651" y="175417"/>
            <a:ext cx="1166087" cy="372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08A8DCAA-B7BD-3C46-907A-1CCCA8B4D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747" y="91764"/>
            <a:ext cx="1213425" cy="444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E3B218C-E86E-FF40-B4CD-A765E38D4950}"/>
              </a:ext>
            </a:extLst>
          </p:cNvPr>
          <p:cNvSpPr txBox="1"/>
          <p:nvPr/>
        </p:nvSpPr>
        <p:spPr>
          <a:xfrm>
            <a:off x="4727235" y="6604084"/>
            <a:ext cx="19864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Secure Planet/I-3 Patents Pending </a:t>
            </a: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9CBCB0BD-78CC-7443-9B50-49278B44F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8900" y="6018551"/>
            <a:ext cx="3111500" cy="803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9224" rIns="90000" bIns="45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algn="ctr"/>
            <a:r>
              <a:rPr lang="en-US" altLang="en-US" sz="1000" b="1" dirty="0"/>
              <a:t>Doug Dyer, PhD</a:t>
            </a:r>
          </a:p>
          <a:p>
            <a:pPr algn="ctr"/>
            <a:r>
              <a:rPr lang="en-US" altLang="en-US" sz="1000" dirty="0"/>
              <a:t>Chief Scientist</a:t>
            </a:r>
          </a:p>
          <a:p>
            <a:pPr algn="ctr"/>
            <a:r>
              <a:rPr lang="en-US" altLang="en-US" sz="1000" dirty="0">
                <a:hlinkClick r:id="" action="ppaction://noaction"/>
              </a:rPr>
              <a:t>doug.dyer@secureplanet.com</a:t>
            </a:r>
          </a:p>
          <a:p>
            <a:pPr algn="ctr"/>
            <a:r>
              <a:rPr lang="en-US" altLang="en-US" sz="1000" dirty="0">
                <a:hlinkClick r:id="" action="ppaction://noaction"/>
              </a:rPr>
              <a:t>(703) 964-7452</a:t>
            </a: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F34D96F2-C8DF-6B4A-8509-0F6151095A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6050957"/>
            <a:ext cx="1713717" cy="738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9224" rIns="90000" bIns="45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algn="ctr"/>
            <a:r>
              <a:rPr lang="en-US" altLang="en-US" sz="1000" b="1" dirty="0"/>
              <a:t>Bob Kocher</a:t>
            </a:r>
          </a:p>
          <a:p>
            <a:pPr algn="ctr"/>
            <a:r>
              <a:rPr lang="en-US" altLang="en-US" sz="1000" dirty="0"/>
              <a:t>CEO, I-3/ Secure Planet</a:t>
            </a:r>
          </a:p>
          <a:p>
            <a:pPr algn="ctr"/>
            <a:r>
              <a:rPr lang="en-US" altLang="en-US" sz="1000" dirty="0">
                <a:hlinkClick r:id="rId6"/>
              </a:rPr>
              <a:t>bob@idealinnovations.com</a:t>
            </a:r>
            <a:endParaRPr lang="en-US" altLang="en-US" sz="1000" dirty="0"/>
          </a:p>
          <a:p>
            <a:pPr algn="ctr"/>
            <a:r>
              <a:rPr lang="en-US" altLang="en-US" sz="1000" dirty="0"/>
              <a:t>(703) 969-5765</a:t>
            </a:r>
          </a:p>
          <a:p>
            <a:pPr algn="ctr"/>
            <a:endParaRPr lang="en-US" altLang="en-US" sz="1000" dirty="0"/>
          </a:p>
          <a:p>
            <a:pPr algn="ctr"/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6533217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29">
            <a:extLst>
              <a:ext uri="{FF2B5EF4-FFF2-40B4-BE49-F238E27FC236}">
                <a16:creationId xmlns:a16="http://schemas.microsoft.com/office/drawing/2014/main" id="{26C2EEC8-048E-4C7D-B160-A891E6D4583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857250"/>
            <a:ext cx="6858000" cy="5143500"/>
          </a:xfrm>
          <a:prstGeom prst="rect">
            <a:avLst/>
          </a:prstGeom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CE32BDE-89D4-4C84-A3A8-433072C0B711}"/>
              </a:ext>
            </a:extLst>
          </p:cNvPr>
          <p:cNvCxnSpPr>
            <a:cxnSpLocks/>
          </p:cNvCxnSpPr>
          <p:nvPr/>
        </p:nvCxnSpPr>
        <p:spPr>
          <a:xfrm>
            <a:off x="2667000" y="1664069"/>
            <a:ext cx="1220066" cy="6515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1DCE1D80-8EC8-4143-98EC-B5B4BD47AEEB}"/>
              </a:ext>
            </a:extLst>
          </p:cNvPr>
          <p:cNvSpPr txBox="1"/>
          <p:nvPr/>
        </p:nvSpPr>
        <p:spPr>
          <a:xfrm>
            <a:off x="1751421" y="1063950"/>
            <a:ext cx="11203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Government’s </a:t>
            </a:r>
          </a:p>
          <a:p>
            <a:r>
              <a:rPr lang="en-US" sz="1200" dirty="0"/>
              <a:t>Fever Standard</a:t>
            </a:r>
          </a:p>
          <a:p>
            <a:r>
              <a:rPr lang="en-US" sz="1200" b="1" i="1" dirty="0">
                <a:solidFill>
                  <a:srgbClr val="FF0000"/>
                </a:solidFill>
              </a:rPr>
              <a:t>100.4F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8252333-E3A9-4689-845F-5E4882D7EFF4}"/>
              </a:ext>
            </a:extLst>
          </p:cNvPr>
          <p:cNvSpPr txBox="1"/>
          <p:nvPr/>
        </p:nvSpPr>
        <p:spPr>
          <a:xfrm>
            <a:off x="3293592" y="6252886"/>
            <a:ext cx="47307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* Temperature Device: NUBEE, Oral Collection, Consistent device and testing standard. 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5EE884C-90F5-4B45-B420-1855823C5F79}"/>
              </a:ext>
            </a:extLst>
          </p:cNvPr>
          <p:cNvCxnSpPr>
            <a:cxnSpLocks/>
          </p:cNvCxnSpPr>
          <p:nvPr/>
        </p:nvCxnSpPr>
        <p:spPr>
          <a:xfrm>
            <a:off x="4840551" y="2354447"/>
            <a:ext cx="0" cy="155779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79B52F14-912B-4931-96A0-CCF29A09E715}"/>
              </a:ext>
            </a:extLst>
          </p:cNvPr>
          <p:cNvSpPr txBox="1"/>
          <p:nvPr/>
        </p:nvSpPr>
        <p:spPr>
          <a:xfrm>
            <a:off x="1585833" y="4209245"/>
            <a:ext cx="1296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Personalized </a:t>
            </a:r>
          </a:p>
          <a:p>
            <a:pPr algn="ctr"/>
            <a:r>
              <a:rPr lang="en-US" sz="1200" dirty="0"/>
              <a:t>Temperature</a:t>
            </a:r>
          </a:p>
          <a:p>
            <a:pPr algn="ctr"/>
            <a:r>
              <a:rPr lang="en-US" sz="1200" dirty="0"/>
              <a:t>Channel 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0098855-CFA1-42E6-B3B7-BCAC9D2472ED}"/>
              </a:ext>
            </a:extLst>
          </p:cNvPr>
          <p:cNvSpPr txBox="1"/>
          <p:nvPr/>
        </p:nvSpPr>
        <p:spPr>
          <a:xfrm>
            <a:off x="1597602" y="2680052"/>
            <a:ext cx="1257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Personalized Warning </a:t>
            </a:r>
          </a:p>
          <a:p>
            <a:pPr algn="ctr"/>
            <a:r>
              <a:rPr lang="en-US" sz="1200" dirty="0"/>
              <a:t>Temperature</a:t>
            </a:r>
          </a:p>
          <a:p>
            <a:pPr algn="ctr"/>
            <a:r>
              <a:rPr lang="en-US" sz="1200" b="1" i="1" dirty="0">
                <a:solidFill>
                  <a:srgbClr val="FF0000"/>
                </a:solidFill>
              </a:rPr>
              <a:t>95.8F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5EA385B-69A2-4C82-BDC2-E66C27512204}"/>
              </a:ext>
            </a:extLst>
          </p:cNvPr>
          <p:cNvSpPr txBox="1"/>
          <p:nvPr/>
        </p:nvSpPr>
        <p:spPr>
          <a:xfrm>
            <a:off x="4775804" y="2597988"/>
            <a:ext cx="112562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i="1" dirty="0">
                <a:solidFill>
                  <a:srgbClr val="FF0000"/>
                </a:solidFill>
              </a:rPr>
              <a:t>Personalized</a:t>
            </a:r>
          </a:p>
          <a:p>
            <a:pPr algn="ctr"/>
            <a:r>
              <a:rPr lang="en-US" sz="1400" b="1" i="1" dirty="0">
                <a:solidFill>
                  <a:srgbClr val="FF0000"/>
                </a:solidFill>
              </a:rPr>
              <a:t>Warning </a:t>
            </a:r>
          </a:p>
          <a:p>
            <a:pPr algn="ctr"/>
            <a:r>
              <a:rPr lang="en-US" sz="1400" b="1" i="1" dirty="0">
                <a:solidFill>
                  <a:srgbClr val="FF0000"/>
                </a:solidFill>
              </a:rPr>
              <a:t>Zone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2DC928F8-BD71-44AA-9C65-3D8A5E5CF510}"/>
              </a:ext>
            </a:extLst>
          </p:cNvPr>
          <p:cNvCxnSpPr>
            <a:cxnSpLocks/>
          </p:cNvCxnSpPr>
          <p:nvPr/>
        </p:nvCxnSpPr>
        <p:spPr>
          <a:xfrm>
            <a:off x="5875736" y="2354447"/>
            <a:ext cx="0" cy="155779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3A3063E8-3060-4BC6-B881-8EE25DEEE9E5}"/>
              </a:ext>
            </a:extLst>
          </p:cNvPr>
          <p:cNvCxnSpPr>
            <a:cxnSpLocks/>
          </p:cNvCxnSpPr>
          <p:nvPr/>
        </p:nvCxnSpPr>
        <p:spPr>
          <a:xfrm>
            <a:off x="4815272" y="1076446"/>
            <a:ext cx="21863" cy="124427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FDD823F6-2F29-43F6-BCE7-A28793A629CE}"/>
              </a:ext>
            </a:extLst>
          </p:cNvPr>
          <p:cNvSpPr txBox="1"/>
          <p:nvPr/>
        </p:nvSpPr>
        <p:spPr>
          <a:xfrm>
            <a:off x="4815271" y="1254807"/>
            <a:ext cx="9500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solidFill>
                  <a:srgbClr val="FF0000"/>
                </a:solidFill>
              </a:rPr>
              <a:t>Generic</a:t>
            </a:r>
          </a:p>
          <a:p>
            <a:pPr algn="ctr"/>
            <a:r>
              <a:rPr lang="en-US" sz="1400" b="1" i="1" dirty="0">
                <a:solidFill>
                  <a:srgbClr val="FF0000"/>
                </a:solidFill>
              </a:rPr>
              <a:t>Fever</a:t>
            </a:r>
          </a:p>
          <a:p>
            <a:pPr algn="ctr"/>
            <a:r>
              <a:rPr lang="en-US" sz="1400" b="1" i="1" dirty="0">
                <a:solidFill>
                  <a:srgbClr val="FF0000"/>
                </a:solidFill>
              </a:rPr>
              <a:t>Zone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ED0768B5-8BED-41E9-8233-BF685EC5819C}"/>
              </a:ext>
            </a:extLst>
          </p:cNvPr>
          <p:cNvCxnSpPr>
            <a:cxnSpLocks/>
          </p:cNvCxnSpPr>
          <p:nvPr/>
        </p:nvCxnSpPr>
        <p:spPr>
          <a:xfrm>
            <a:off x="5875732" y="1076446"/>
            <a:ext cx="0" cy="124427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40AB8185-6349-4D2A-AC5E-E6E4FFAF1398}"/>
              </a:ext>
            </a:extLst>
          </p:cNvPr>
          <p:cNvSpPr txBox="1"/>
          <p:nvPr/>
        </p:nvSpPr>
        <p:spPr>
          <a:xfrm>
            <a:off x="4727235" y="6604084"/>
            <a:ext cx="19864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Secure Planet/I-3 Patents Pending </a:t>
            </a:r>
          </a:p>
        </p:txBody>
      </p:sp>
      <p:sp>
        <p:nvSpPr>
          <p:cNvPr id="60" name="Text Box 3">
            <a:extLst>
              <a:ext uri="{FF2B5EF4-FFF2-40B4-BE49-F238E27FC236}">
                <a16:creationId xmlns:a16="http://schemas.microsoft.com/office/drawing/2014/main" id="{9C1EFFCE-782B-476A-A23F-E576DC587C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8900" y="6018551"/>
            <a:ext cx="3111500" cy="803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9224" rIns="90000" bIns="45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algn="ctr"/>
            <a:r>
              <a:rPr lang="en-US" altLang="en-US" sz="1000" b="1" dirty="0"/>
              <a:t>Doug Dyer, PhD</a:t>
            </a:r>
          </a:p>
          <a:p>
            <a:pPr algn="ctr"/>
            <a:r>
              <a:rPr lang="en-US" altLang="en-US" sz="1000" dirty="0"/>
              <a:t>Chief Scientist</a:t>
            </a:r>
          </a:p>
          <a:p>
            <a:pPr algn="ctr"/>
            <a:r>
              <a:rPr lang="en-US" altLang="en-US" sz="1000" dirty="0">
                <a:hlinkClick r:id="" action="ppaction://noaction"/>
              </a:rPr>
              <a:t>doug.dyer@secureplanet.com</a:t>
            </a:r>
          </a:p>
          <a:p>
            <a:pPr algn="ctr"/>
            <a:r>
              <a:rPr lang="en-US" altLang="en-US" sz="1000" dirty="0">
                <a:hlinkClick r:id="" action="ppaction://noaction"/>
              </a:rPr>
              <a:t>(703) 964-7452</a:t>
            </a:r>
          </a:p>
        </p:txBody>
      </p:sp>
      <p:sp>
        <p:nvSpPr>
          <p:cNvPr id="61" name="Text Box 4">
            <a:extLst>
              <a:ext uri="{FF2B5EF4-FFF2-40B4-BE49-F238E27FC236}">
                <a16:creationId xmlns:a16="http://schemas.microsoft.com/office/drawing/2014/main" id="{AB8E017D-074C-4C3A-8D0F-9E81C507B3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6050957"/>
            <a:ext cx="1713717" cy="738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9224" rIns="90000" bIns="45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algn="ctr"/>
            <a:r>
              <a:rPr lang="en-US" altLang="en-US" sz="1000" b="1" dirty="0"/>
              <a:t>Bob Kocher</a:t>
            </a:r>
          </a:p>
          <a:p>
            <a:pPr algn="ctr"/>
            <a:r>
              <a:rPr lang="en-US" altLang="en-US" sz="1000" dirty="0"/>
              <a:t>CEO, I-3/ Secure Planet</a:t>
            </a:r>
          </a:p>
          <a:p>
            <a:pPr algn="ctr"/>
            <a:r>
              <a:rPr lang="en-US" altLang="en-US" sz="1000" dirty="0">
                <a:hlinkClick r:id="rId4"/>
              </a:rPr>
              <a:t>bob@idealinnovations.com</a:t>
            </a:r>
            <a:endParaRPr lang="en-US" altLang="en-US" sz="1000" dirty="0"/>
          </a:p>
          <a:p>
            <a:pPr algn="ctr"/>
            <a:r>
              <a:rPr lang="en-US" altLang="en-US" sz="1000" dirty="0"/>
              <a:t>(703) 969-5765</a:t>
            </a:r>
          </a:p>
          <a:p>
            <a:pPr algn="ctr"/>
            <a:endParaRPr lang="en-US" altLang="en-US" sz="1000" dirty="0"/>
          </a:p>
        </p:txBody>
      </p:sp>
      <p:pic>
        <p:nvPicPr>
          <p:cNvPr id="62" name="Picture 2">
            <a:extLst>
              <a:ext uri="{FF2B5EF4-FFF2-40B4-BE49-F238E27FC236}">
                <a16:creationId xmlns:a16="http://schemas.microsoft.com/office/drawing/2014/main" id="{24A637A8-2120-42B6-8E76-ADC739224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4651" y="175417"/>
            <a:ext cx="1166087" cy="372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" name="Picture 5">
            <a:extLst>
              <a:ext uri="{FF2B5EF4-FFF2-40B4-BE49-F238E27FC236}">
                <a16:creationId xmlns:a16="http://schemas.microsoft.com/office/drawing/2014/main" id="{D09ACD5B-43EB-46D8-919B-3C1E2C1F3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747" y="91764"/>
            <a:ext cx="1213425" cy="444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" name="Left Brace 15">
            <a:extLst>
              <a:ext uri="{FF2B5EF4-FFF2-40B4-BE49-F238E27FC236}">
                <a16:creationId xmlns:a16="http://schemas.microsoft.com/office/drawing/2014/main" id="{A992FF0C-6966-4619-9B7E-CC17BF02D009}"/>
              </a:ext>
            </a:extLst>
          </p:cNvPr>
          <p:cNvSpPr/>
          <p:nvPr/>
        </p:nvSpPr>
        <p:spPr>
          <a:xfrm>
            <a:off x="2739342" y="4068501"/>
            <a:ext cx="804440" cy="86810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A01BA41-02C2-4E40-9E95-E68CB611838F}"/>
              </a:ext>
            </a:extLst>
          </p:cNvPr>
          <p:cNvSpPr/>
          <p:nvPr/>
        </p:nvSpPr>
        <p:spPr>
          <a:xfrm>
            <a:off x="2667000" y="2737414"/>
            <a:ext cx="257534" cy="10763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ADE3683-EA8A-4897-8D8D-A63A8E28F196}"/>
              </a:ext>
            </a:extLst>
          </p:cNvPr>
          <p:cNvCxnSpPr>
            <a:cxnSpLocks/>
          </p:cNvCxnSpPr>
          <p:nvPr/>
        </p:nvCxnSpPr>
        <p:spPr>
          <a:xfrm>
            <a:off x="2707321" y="3145757"/>
            <a:ext cx="1437165" cy="7880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D24DE8C8-15DF-49AD-9DAF-744FA7A68703}"/>
              </a:ext>
            </a:extLst>
          </p:cNvPr>
          <p:cNvSpPr txBox="1"/>
          <p:nvPr/>
        </p:nvSpPr>
        <p:spPr>
          <a:xfrm>
            <a:off x="3013623" y="174389"/>
            <a:ext cx="5775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 “Know Your Personal Warning Temperature”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6382030-A20E-4918-A10C-52DE1BEA7DCF}"/>
              </a:ext>
            </a:extLst>
          </p:cNvPr>
          <p:cNvSpPr txBox="1"/>
          <p:nvPr/>
        </p:nvSpPr>
        <p:spPr>
          <a:xfrm>
            <a:off x="9589748" y="1810413"/>
            <a:ext cx="706448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9FF995B-1222-4C8D-9F58-57626638F6EF}"/>
              </a:ext>
            </a:extLst>
          </p:cNvPr>
          <p:cNvCxnSpPr>
            <a:cxnSpLocks/>
          </p:cNvCxnSpPr>
          <p:nvPr/>
        </p:nvCxnSpPr>
        <p:spPr>
          <a:xfrm flipH="1" flipV="1">
            <a:off x="8024375" y="4251910"/>
            <a:ext cx="1097351" cy="700695"/>
          </a:xfrm>
          <a:prstGeom prst="straightConnector1">
            <a:avLst/>
          </a:prstGeom>
          <a:ln w="47625">
            <a:solidFill>
              <a:schemeClr val="accent1">
                <a:lumMod val="60000"/>
                <a:lumOff val="40000"/>
              </a:schemeClr>
            </a:solidFill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42F7DC0A-5906-4ECC-85B7-28DF1FD4D320}"/>
              </a:ext>
            </a:extLst>
          </p:cNvPr>
          <p:cNvSpPr txBox="1"/>
          <p:nvPr/>
        </p:nvSpPr>
        <p:spPr>
          <a:xfrm>
            <a:off x="8599484" y="4504044"/>
            <a:ext cx="20685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Wednesday 5PM:</a:t>
            </a:r>
          </a:p>
          <a:p>
            <a:pPr algn="ctr"/>
            <a:r>
              <a:rPr lang="en-US" sz="1400" dirty="0"/>
              <a:t> </a:t>
            </a:r>
            <a:r>
              <a:rPr lang="en-US" sz="1400" i="1" u="sng" dirty="0">
                <a:solidFill>
                  <a:srgbClr val="FF0000"/>
                </a:solidFill>
              </a:rPr>
              <a:t>Contact</a:t>
            </a:r>
          </a:p>
          <a:p>
            <a:pPr algn="ctr"/>
            <a:r>
              <a:rPr lang="en-US" sz="1400" dirty="0"/>
              <a:t>Exposed to COVID</a:t>
            </a:r>
          </a:p>
        </p:txBody>
      </p:sp>
    </p:spTree>
    <p:extLst>
      <p:ext uri="{BB962C8B-B14F-4D97-AF65-F5344CB8AC3E}">
        <p14:creationId xmlns:p14="http://schemas.microsoft.com/office/powerpoint/2010/main" val="40317781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6" grpId="0"/>
      <p:bldP spid="47" grpId="0"/>
      <p:bldP spid="48" grpId="0"/>
      <p:bldP spid="51" grpId="0"/>
      <p:bldP spid="16" grpId="0" animBg="1"/>
      <p:bldP spid="26" grpId="0" animBg="1"/>
      <p:bldP spid="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4">
            <a:extLst>
              <a:ext uri="{FF2B5EF4-FFF2-40B4-BE49-F238E27FC236}">
                <a16:creationId xmlns:a16="http://schemas.microsoft.com/office/drawing/2014/main" id="{50CB14E4-79E9-403D-B212-0C477739665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857250"/>
            <a:ext cx="6858000" cy="514350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9DC8856-B666-4DEC-B64D-5BC261669397}"/>
              </a:ext>
            </a:extLst>
          </p:cNvPr>
          <p:cNvCxnSpPr>
            <a:cxnSpLocks/>
          </p:cNvCxnSpPr>
          <p:nvPr/>
        </p:nvCxnSpPr>
        <p:spPr>
          <a:xfrm flipH="1">
            <a:off x="7394603" y="2724894"/>
            <a:ext cx="1590594" cy="92976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F13B0488-B709-4149-AF1A-D68ADC787339}"/>
              </a:ext>
            </a:extLst>
          </p:cNvPr>
          <p:cNvSpPr/>
          <p:nvPr/>
        </p:nvSpPr>
        <p:spPr>
          <a:xfrm>
            <a:off x="8931408" y="2681729"/>
            <a:ext cx="330414" cy="11756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5C2B91-04FD-4D37-B711-0640460E45BD}"/>
              </a:ext>
            </a:extLst>
          </p:cNvPr>
          <p:cNvSpPr txBox="1"/>
          <p:nvPr/>
        </p:nvSpPr>
        <p:spPr>
          <a:xfrm>
            <a:off x="8757066" y="2364898"/>
            <a:ext cx="153586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Friday</a:t>
            </a:r>
          </a:p>
          <a:p>
            <a:pPr algn="ctr"/>
            <a:r>
              <a:rPr lang="en-US" sz="1600" dirty="0"/>
              <a:t>Test </a:t>
            </a:r>
            <a:r>
              <a:rPr lang="en-US" sz="1600" i="1" dirty="0">
                <a:solidFill>
                  <a:srgbClr val="FF0000"/>
                </a:solidFill>
              </a:rPr>
              <a:t>Positive</a:t>
            </a:r>
          </a:p>
          <a:p>
            <a:pPr algn="ctr"/>
            <a:r>
              <a:rPr lang="en-US" sz="1600" dirty="0"/>
              <a:t>for COVID</a:t>
            </a:r>
          </a:p>
          <a:p>
            <a:pPr algn="ctr"/>
            <a:r>
              <a:rPr lang="en-US" sz="1600" dirty="0"/>
              <a:t> but qualifies as </a:t>
            </a:r>
          </a:p>
          <a:p>
            <a:pPr algn="ctr"/>
            <a:r>
              <a:rPr lang="en-US" sz="1600" dirty="0"/>
              <a:t>“Asymptomatic”</a:t>
            </a:r>
          </a:p>
          <a:p>
            <a:pPr algn="ctr"/>
            <a:r>
              <a:rPr lang="en-US" sz="1600" dirty="0"/>
              <a:t>because he</a:t>
            </a:r>
          </a:p>
          <a:p>
            <a:pPr algn="ctr"/>
            <a:r>
              <a:rPr lang="en-US" sz="1600" dirty="0"/>
              <a:t>does not have a</a:t>
            </a:r>
          </a:p>
          <a:p>
            <a:pPr algn="ctr"/>
            <a:r>
              <a:rPr lang="en-US" sz="1600" dirty="0">
                <a:solidFill>
                  <a:srgbClr val="FF0000"/>
                </a:solidFill>
              </a:rPr>
              <a:t>“Fever”</a:t>
            </a:r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id="{CE984298-F344-41D9-BD92-BA408301BB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6326" y="70725"/>
            <a:ext cx="4452480" cy="39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60172" rIns="81638" bIns="40819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algn="ctr"/>
            <a:r>
              <a:rPr lang="en-US" altLang="en-US" sz="2177" b="1" dirty="0">
                <a:solidFill>
                  <a:srgbClr val="000099"/>
                </a:solidFill>
              </a:rPr>
              <a:t>Real Life Case Early Detection COVID-19</a:t>
            </a:r>
          </a:p>
          <a:p>
            <a:pPr algn="ctr"/>
            <a:r>
              <a:rPr lang="en-US" altLang="en-US" sz="2177" b="1" dirty="0">
                <a:solidFill>
                  <a:srgbClr val="000099"/>
                </a:solidFill>
              </a:rPr>
              <a:t>Within 17 Hours of Contact</a:t>
            </a:r>
            <a:br>
              <a:rPr lang="en-US" altLang="en-US" sz="2177" b="1" dirty="0">
                <a:solidFill>
                  <a:srgbClr val="000099"/>
                </a:solidFill>
              </a:rPr>
            </a:br>
            <a:endParaRPr lang="en-US" altLang="en-US" sz="2177" b="1" dirty="0">
              <a:solidFill>
                <a:srgbClr val="000099"/>
              </a:solidFill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BC07952B-B7C1-4298-8FE0-7763EC757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4651" y="175417"/>
            <a:ext cx="1166087" cy="372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716E120F-47FC-4292-B090-8449B034A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747" y="91764"/>
            <a:ext cx="1213425" cy="444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2C56582-2DD8-3C41-B36B-E4AB1306431E}"/>
              </a:ext>
            </a:extLst>
          </p:cNvPr>
          <p:cNvSpPr txBox="1"/>
          <p:nvPr/>
        </p:nvSpPr>
        <p:spPr>
          <a:xfrm>
            <a:off x="1409258" y="2020958"/>
            <a:ext cx="1257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Personalized Warning </a:t>
            </a:r>
          </a:p>
          <a:p>
            <a:pPr algn="ctr"/>
            <a:r>
              <a:rPr lang="en-US" sz="1200" dirty="0"/>
              <a:t>Temperature</a:t>
            </a:r>
          </a:p>
          <a:p>
            <a:pPr algn="ctr"/>
            <a:r>
              <a:rPr lang="en-US" sz="1200" b="1" i="1" dirty="0">
                <a:solidFill>
                  <a:srgbClr val="FF0000"/>
                </a:solidFill>
              </a:rPr>
              <a:t>95.8F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30F45A3-E426-8A46-B6BD-C31DBC1DC463}"/>
              </a:ext>
            </a:extLst>
          </p:cNvPr>
          <p:cNvCxnSpPr>
            <a:cxnSpLocks/>
          </p:cNvCxnSpPr>
          <p:nvPr/>
        </p:nvCxnSpPr>
        <p:spPr>
          <a:xfrm>
            <a:off x="2518977" y="2486663"/>
            <a:ext cx="2524078" cy="14422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386AAA80-3E7D-124A-8132-5BB5C8198BCC}"/>
              </a:ext>
            </a:extLst>
          </p:cNvPr>
          <p:cNvSpPr txBox="1"/>
          <p:nvPr/>
        </p:nvSpPr>
        <p:spPr>
          <a:xfrm>
            <a:off x="4727235" y="6604084"/>
            <a:ext cx="19864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Secure Planet/I-3 Patents Pending </a:t>
            </a:r>
          </a:p>
        </p:txBody>
      </p:sp>
      <p:sp>
        <p:nvSpPr>
          <p:cNvPr id="28" name="Text Box 3">
            <a:extLst>
              <a:ext uri="{FF2B5EF4-FFF2-40B4-BE49-F238E27FC236}">
                <a16:creationId xmlns:a16="http://schemas.microsoft.com/office/drawing/2014/main" id="{D3E35DB1-7B41-834D-885E-1019BCB40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8900" y="6018551"/>
            <a:ext cx="3111500" cy="803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9224" rIns="90000" bIns="45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algn="ctr"/>
            <a:r>
              <a:rPr lang="en-US" altLang="en-US" sz="1000" b="1" dirty="0"/>
              <a:t>Doug Dyer, PhD</a:t>
            </a:r>
          </a:p>
          <a:p>
            <a:pPr algn="ctr"/>
            <a:r>
              <a:rPr lang="en-US" altLang="en-US" sz="1000" dirty="0"/>
              <a:t>Chief Scientist</a:t>
            </a:r>
          </a:p>
          <a:p>
            <a:pPr algn="ctr"/>
            <a:r>
              <a:rPr lang="en-US" altLang="en-US" sz="1000" dirty="0">
                <a:hlinkClick r:id="" action="ppaction://noaction"/>
              </a:rPr>
              <a:t>doug.dyer@secureplanet.com</a:t>
            </a:r>
          </a:p>
          <a:p>
            <a:pPr algn="ctr"/>
            <a:r>
              <a:rPr lang="en-US" altLang="en-US" sz="1000" dirty="0">
                <a:hlinkClick r:id="" action="ppaction://noaction"/>
              </a:rPr>
              <a:t>(703) 964-7452</a:t>
            </a:r>
          </a:p>
        </p:txBody>
      </p:sp>
      <p:sp>
        <p:nvSpPr>
          <p:cNvPr id="29" name="Text Box 4">
            <a:extLst>
              <a:ext uri="{FF2B5EF4-FFF2-40B4-BE49-F238E27FC236}">
                <a16:creationId xmlns:a16="http://schemas.microsoft.com/office/drawing/2014/main" id="{C81748D9-3A09-1A48-8510-EFC9C88B7A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6050957"/>
            <a:ext cx="1713717" cy="738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9224" rIns="90000" bIns="45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algn="ctr"/>
            <a:r>
              <a:rPr lang="en-US" altLang="en-US" sz="1000" b="1" dirty="0"/>
              <a:t>Bob Kocher</a:t>
            </a:r>
          </a:p>
          <a:p>
            <a:pPr algn="ctr"/>
            <a:r>
              <a:rPr lang="en-US" altLang="en-US" sz="1000" dirty="0"/>
              <a:t>CEO, I-3/ Secure Planet</a:t>
            </a:r>
          </a:p>
          <a:p>
            <a:pPr algn="ctr"/>
            <a:r>
              <a:rPr lang="en-US" altLang="en-US" sz="1000" dirty="0">
                <a:hlinkClick r:id="rId5"/>
              </a:rPr>
              <a:t>bob@idealinnovations.com</a:t>
            </a:r>
            <a:endParaRPr lang="en-US" altLang="en-US" sz="1000" dirty="0"/>
          </a:p>
          <a:p>
            <a:pPr algn="ctr"/>
            <a:r>
              <a:rPr lang="en-US" altLang="en-US" sz="1000" dirty="0"/>
              <a:t>(703) 969-5765</a:t>
            </a:r>
          </a:p>
          <a:p>
            <a:pPr algn="ctr"/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32197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274BBE9-2523-468A-9F9D-A146716E689A}"/>
              </a:ext>
            </a:extLst>
          </p:cNvPr>
          <p:cNvSpPr txBox="1"/>
          <p:nvPr/>
        </p:nvSpPr>
        <p:spPr>
          <a:xfrm>
            <a:off x="426720" y="614206"/>
            <a:ext cx="11338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Personal Warning Temperature (PWT) is a </a:t>
            </a:r>
            <a:r>
              <a:rPr lang="en-US" sz="2800" b="1" u="sng" dirty="0"/>
              <a:t>Game Changer </a:t>
            </a:r>
            <a:r>
              <a:rPr lang="en-US" sz="2800" dirty="0"/>
              <a:t>with COVID-19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800FDA2C-06F5-4DAE-BD06-3EC4B1906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4651" y="175417"/>
            <a:ext cx="1166087" cy="372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B66A9E64-8D82-4EE7-9D5F-CDF97EB14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747" y="91764"/>
            <a:ext cx="1213425" cy="444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567D6B15-C962-4295-AA75-5A446F4342BB}"/>
              </a:ext>
            </a:extLst>
          </p:cNvPr>
          <p:cNvGrpSpPr/>
          <p:nvPr/>
        </p:nvGrpSpPr>
        <p:grpSpPr>
          <a:xfrm>
            <a:off x="938464" y="1860596"/>
            <a:ext cx="1693222" cy="939951"/>
            <a:chOff x="1163798" y="3754993"/>
            <a:chExt cx="1693222" cy="939951"/>
          </a:xfrm>
        </p:grpSpPr>
        <p:pic>
          <p:nvPicPr>
            <p:cNvPr id="10" name="Picture 9" descr="A picture containing thermometer&#10;&#10;Description automatically generated">
              <a:extLst>
                <a:ext uri="{FF2B5EF4-FFF2-40B4-BE49-F238E27FC236}">
                  <a16:creationId xmlns:a16="http://schemas.microsoft.com/office/drawing/2014/main" id="{0F72698F-FCC3-4EB1-B427-C7F63753A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1163798" y="3754993"/>
              <a:ext cx="1693222" cy="939951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99B6668-781A-40E4-9AAA-379809DFE19F}"/>
                </a:ext>
              </a:extLst>
            </p:cNvPr>
            <p:cNvSpPr/>
            <p:nvPr/>
          </p:nvSpPr>
          <p:spPr>
            <a:xfrm rot="19854426">
              <a:off x="1752121" y="4249265"/>
              <a:ext cx="376518" cy="922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4FB3174-DDAE-40F0-AEE5-37CF5BC1D4CF}"/>
              </a:ext>
            </a:extLst>
          </p:cNvPr>
          <p:cNvSpPr txBox="1"/>
          <p:nvPr/>
        </p:nvSpPr>
        <p:spPr>
          <a:xfrm>
            <a:off x="391697" y="2730932"/>
            <a:ext cx="2327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Oral Thermometer for </a:t>
            </a:r>
          </a:p>
          <a:p>
            <a:pPr algn="ctr"/>
            <a:r>
              <a:rPr lang="en-US" sz="1200" dirty="0"/>
              <a:t>personal daily measurements 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E90860F-FAD8-4576-AC7C-CBCBCFEA3A62}"/>
              </a:ext>
            </a:extLst>
          </p:cNvPr>
          <p:cNvCxnSpPr>
            <a:cxnSpLocks/>
          </p:cNvCxnSpPr>
          <p:nvPr/>
        </p:nvCxnSpPr>
        <p:spPr>
          <a:xfrm>
            <a:off x="2865946" y="1201106"/>
            <a:ext cx="0" cy="550192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EBDD249-372E-498E-BA14-B7D806140136}"/>
              </a:ext>
            </a:extLst>
          </p:cNvPr>
          <p:cNvSpPr txBox="1"/>
          <p:nvPr/>
        </p:nvSpPr>
        <p:spPr>
          <a:xfrm>
            <a:off x="1091366" y="1393643"/>
            <a:ext cx="15572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In Private</a:t>
            </a:r>
          </a:p>
        </p:txBody>
      </p:sp>
      <p:pic>
        <p:nvPicPr>
          <p:cNvPr id="37" name="Picture 2">
            <a:extLst>
              <a:ext uri="{FF2B5EF4-FFF2-40B4-BE49-F238E27FC236}">
                <a16:creationId xmlns:a16="http://schemas.microsoft.com/office/drawing/2014/main" id="{54F83614-12F8-4C3A-86B1-024E6A63F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05" y="3191777"/>
            <a:ext cx="1703494" cy="127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1F7DF34-F19F-4595-9F73-1E6DFF9230FA}"/>
              </a:ext>
            </a:extLst>
          </p:cNvPr>
          <p:cNvSpPr txBox="1"/>
          <p:nvPr/>
        </p:nvSpPr>
        <p:spPr>
          <a:xfrm>
            <a:off x="184638" y="4687766"/>
            <a:ext cx="2293261" cy="1900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arenBoth"/>
            </a:pPr>
            <a:r>
              <a:rPr lang="en-US" sz="1600" dirty="0"/>
              <a:t>Check yourself every morning</a:t>
            </a:r>
          </a:p>
          <a:p>
            <a:pPr marL="342900" indent="-342900">
              <a:lnSpc>
                <a:spcPct val="150000"/>
              </a:lnSpc>
              <a:buAutoNum type="arabicParenBoth"/>
            </a:pPr>
            <a:r>
              <a:rPr lang="en-US" sz="1600" dirty="0"/>
              <a:t>Check before traveling or social gatherings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2137699-29B4-5D4F-A0BC-A4D7B8B6C002}"/>
              </a:ext>
            </a:extLst>
          </p:cNvPr>
          <p:cNvSpPr txBox="1"/>
          <p:nvPr/>
        </p:nvSpPr>
        <p:spPr>
          <a:xfrm>
            <a:off x="3566390" y="1737590"/>
            <a:ext cx="7097481" cy="1900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sz="1600" dirty="0"/>
              <a:t>Protect students/ faculty in school/ universities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sz="1600" dirty="0"/>
              <a:t>Businesses and employees returning to work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sz="1600" dirty="0"/>
              <a:t>Government employees and agencies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sz="1600" dirty="0"/>
              <a:t>Sporting events and other entertainment</a:t>
            </a:r>
          </a:p>
          <a:p>
            <a:pPr marL="342900" indent="-342900">
              <a:lnSpc>
                <a:spcPct val="150000"/>
              </a:lnSpc>
              <a:buFontTx/>
              <a:buAutoNum type="arabicParenR"/>
            </a:pPr>
            <a:r>
              <a:rPr lang="en-US" sz="1600" dirty="0"/>
              <a:t>Conferences and conventions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592C5D5-F042-BD4A-ACD5-15CE398A74D8}"/>
              </a:ext>
            </a:extLst>
          </p:cNvPr>
          <p:cNvSpPr txBox="1"/>
          <p:nvPr/>
        </p:nvSpPr>
        <p:spPr>
          <a:xfrm>
            <a:off x="3566389" y="4085560"/>
            <a:ext cx="7097481" cy="1300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b="1" dirty="0"/>
              <a:t>READY TODAY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sz="1600" dirty="0"/>
              <a:t>Can deliver the system today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sz="1600" dirty="0"/>
              <a:t>Can be deployed on a large scale in </a:t>
            </a:r>
            <a:r>
              <a:rPr lang="en-US" sz="1600" b="1" dirty="0"/>
              <a:t>less than two weeks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29AE5BD-A607-2A46-AFEA-54064F9AB39C}"/>
              </a:ext>
            </a:extLst>
          </p:cNvPr>
          <p:cNvSpPr txBox="1"/>
          <p:nvPr/>
        </p:nvSpPr>
        <p:spPr>
          <a:xfrm>
            <a:off x="6454389" y="6604084"/>
            <a:ext cx="19864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Secure Planet/I-3 Patents Pending </a:t>
            </a:r>
          </a:p>
        </p:txBody>
      </p:sp>
      <p:sp>
        <p:nvSpPr>
          <p:cNvPr id="34" name="Text Box 3">
            <a:extLst>
              <a:ext uri="{FF2B5EF4-FFF2-40B4-BE49-F238E27FC236}">
                <a16:creationId xmlns:a16="http://schemas.microsoft.com/office/drawing/2014/main" id="{B505774E-6CC6-104C-A40F-F54246C81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6054" y="6018551"/>
            <a:ext cx="3111500" cy="803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9224" rIns="90000" bIns="45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algn="ctr"/>
            <a:r>
              <a:rPr lang="en-US" altLang="en-US" sz="1000" b="1" dirty="0"/>
              <a:t>Doug Dyer, PhD</a:t>
            </a:r>
          </a:p>
          <a:p>
            <a:pPr algn="ctr"/>
            <a:r>
              <a:rPr lang="en-US" altLang="en-US" sz="1000" dirty="0"/>
              <a:t>Chief Scientist</a:t>
            </a:r>
          </a:p>
          <a:p>
            <a:pPr algn="ctr"/>
            <a:r>
              <a:rPr lang="en-US" altLang="en-US" sz="1000" dirty="0">
                <a:hlinkClick r:id="" action="ppaction://noaction"/>
              </a:rPr>
              <a:t>doug.dyer@secureplanet.com</a:t>
            </a:r>
          </a:p>
          <a:p>
            <a:pPr algn="ctr"/>
            <a:r>
              <a:rPr lang="en-US" altLang="en-US" sz="1000" dirty="0">
                <a:hlinkClick r:id="" action="ppaction://noaction"/>
              </a:rPr>
              <a:t>(703) 964-7452</a:t>
            </a:r>
          </a:p>
        </p:txBody>
      </p:sp>
      <p:sp>
        <p:nvSpPr>
          <p:cNvPr id="38" name="Text Box 4">
            <a:extLst>
              <a:ext uri="{FF2B5EF4-FFF2-40B4-BE49-F238E27FC236}">
                <a16:creationId xmlns:a16="http://schemas.microsoft.com/office/drawing/2014/main" id="{0F55AB9C-15FA-1E42-9E27-8753BA066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1155" y="6050957"/>
            <a:ext cx="1713717" cy="738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9224" rIns="90000" bIns="45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algn="ctr"/>
            <a:r>
              <a:rPr lang="en-US" altLang="en-US" sz="1000" b="1" dirty="0"/>
              <a:t>Bob Kocher</a:t>
            </a:r>
          </a:p>
          <a:p>
            <a:pPr algn="ctr"/>
            <a:r>
              <a:rPr lang="en-US" altLang="en-US" sz="1000" dirty="0"/>
              <a:t>CEO, I-3/ Secure Planet</a:t>
            </a:r>
          </a:p>
          <a:p>
            <a:pPr algn="ctr"/>
            <a:r>
              <a:rPr lang="en-US" altLang="en-US" sz="1000" dirty="0">
                <a:hlinkClick r:id="rId7"/>
              </a:rPr>
              <a:t>bob@idealinnovations.com</a:t>
            </a:r>
            <a:endParaRPr lang="en-US" altLang="en-US" sz="1000" dirty="0"/>
          </a:p>
          <a:p>
            <a:pPr algn="ctr"/>
            <a:r>
              <a:rPr lang="en-US" altLang="en-US" sz="1000" dirty="0"/>
              <a:t>(703) 969-5765</a:t>
            </a:r>
          </a:p>
          <a:p>
            <a:pPr algn="ctr"/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0724769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403</Words>
  <Application>Microsoft Macintosh PowerPoint</Application>
  <PresentationFormat>Widescreen</PresentationFormat>
  <Paragraphs>103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Bowling</dc:creator>
  <cp:lastModifiedBy>John Bowling</cp:lastModifiedBy>
  <cp:revision>16</cp:revision>
  <dcterms:created xsi:type="dcterms:W3CDTF">2020-07-17T13:45:07Z</dcterms:created>
  <dcterms:modified xsi:type="dcterms:W3CDTF">2020-07-17T18:47:45Z</dcterms:modified>
</cp:coreProperties>
</file>